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09-May-22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688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09-May-22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68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09-May-22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93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09-May-22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803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09-May-22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219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09-May-22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7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09-May-22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367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09-May-22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41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09-May-22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72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09-May-22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315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09-May-22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119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09-May-22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7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49" r:id="rId4"/>
    <p:sldLayoutId id="2147483750" r:id="rId5"/>
    <p:sldLayoutId id="2147483751" r:id="rId6"/>
    <p:sldLayoutId id="2147483756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Video 14">
            <a:extLst>
              <a:ext uri="{FF2B5EF4-FFF2-40B4-BE49-F238E27FC236}">
                <a16:creationId xmlns:a16="http://schemas.microsoft.com/office/drawing/2014/main" id="{2201DA3A-7D72-E825-E726-4874EDD92C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03"/>
          <a:stretch/>
        </p:blipFill>
        <p:spPr>
          <a:xfrm>
            <a:off x="6902452" y="3888670"/>
            <a:ext cx="5289548" cy="2969329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66764-456A-4729-943C-540DC4EBE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037" y="575466"/>
            <a:ext cx="10033949" cy="2969328"/>
          </a:xfrm>
        </p:spPr>
        <p:txBody>
          <a:bodyPr>
            <a:normAutofit/>
          </a:bodyPr>
          <a:lstStyle/>
          <a:p>
            <a:r>
              <a:rPr lang="en-US" sz="4600" dirty="0">
                <a:solidFill>
                  <a:schemeClr val="bg1"/>
                </a:solidFill>
              </a:rPr>
              <a:t>red blood </a:t>
            </a:r>
            <a:r>
              <a:rPr lang="en-US" sz="4600" dirty="0" err="1">
                <a:solidFill>
                  <a:schemeClr val="bg1"/>
                </a:solidFill>
              </a:rPr>
              <a:t>celLS</a:t>
            </a:r>
            <a:r>
              <a:rPr lang="en-US" sz="4600" dirty="0">
                <a:solidFill>
                  <a:schemeClr val="bg1"/>
                </a:solidFill>
              </a:rPr>
              <a:t> (RBC) </a:t>
            </a:r>
            <a:br>
              <a:rPr lang="en-US" sz="4600" dirty="0">
                <a:solidFill>
                  <a:schemeClr val="bg1"/>
                </a:solidFill>
              </a:rPr>
            </a:br>
            <a:r>
              <a:rPr lang="en-US" sz="4600" dirty="0">
                <a:solidFill>
                  <a:schemeClr val="bg1"/>
                </a:solidFill>
              </a:rPr>
              <a:t>counting code </a:t>
            </a:r>
            <a:br>
              <a:rPr lang="en-US" sz="4600" dirty="0">
                <a:solidFill>
                  <a:schemeClr val="bg1"/>
                </a:solidFill>
              </a:rPr>
            </a:br>
            <a:r>
              <a:rPr lang="en-US" sz="4600" dirty="0">
                <a:solidFill>
                  <a:schemeClr val="bg1"/>
                </a:solidFill>
              </a:rPr>
              <a:t>via imaging 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5CCB3A-B577-46EF-A27A-65DF93BC0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3998838"/>
            <a:ext cx="5324405" cy="119812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Subject: Scientific Python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Professor: </a:t>
            </a:r>
            <a:r>
              <a:rPr lang="hu-HU" sz="2000" dirty="0">
                <a:solidFill>
                  <a:schemeClr val="bg1"/>
                </a:solidFill>
              </a:rPr>
              <a:t>Dr. </a:t>
            </a:r>
            <a:r>
              <a:rPr lang="en-US" sz="2000" dirty="0" err="1">
                <a:solidFill>
                  <a:schemeClr val="bg1"/>
                </a:solidFill>
              </a:rPr>
              <a:t>Goda</a:t>
            </a:r>
            <a:r>
              <a:rPr lang="en-US" sz="2000" dirty="0">
                <a:solidFill>
                  <a:schemeClr val="bg1"/>
                </a:solidFill>
              </a:rPr>
              <a:t> M</a:t>
            </a:r>
            <a:r>
              <a:rPr lang="hu-HU" sz="2000" dirty="0">
                <a:solidFill>
                  <a:schemeClr val="bg1"/>
                </a:solidFill>
              </a:rPr>
              <a:t>á</a:t>
            </a:r>
            <a:r>
              <a:rPr lang="en-US" sz="2000" dirty="0" err="1">
                <a:solidFill>
                  <a:schemeClr val="bg1"/>
                </a:solidFill>
              </a:rPr>
              <a:t>rton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hu-HU" sz="2000" dirty="0">
                <a:solidFill>
                  <a:schemeClr val="bg1"/>
                </a:solidFill>
              </a:rPr>
              <a:t>Á</a:t>
            </a:r>
            <a:r>
              <a:rPr lang="en-US" sz="2000" dirty="0" err="1">
                <a:solidFill>
                  <a:schemeClr val="bg1"/>
                </a:solidFill>
              </a:rPr>
              <a:t>ron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Student: </a:t>
            </a:r>
            <a:r>
              <a:rPr lang="en-US" sz="2000" dirty="0" err="1">
                <a:solidFill>
                  <a:schemeClr val="bg1"/>
                </a:solidFill>
              </a:rPr>
              <a:t>Atymtay</a:t>
            </a:r>
            <a:r>
              <a:rPr lang="en-US" sz="2000" dirty="0">
                <a:solidFill>
                  <a:schemeClr val="bg1"/>
                </a:solidFill>
              </a:rPr>
              <a:t> Shynar</a:t>
            </a:r>
          </a:p>
        </p:txBody>
      </p:sp>
      <p:sp>
        <p:nvSpPr>
          <p:cNvPr id="2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04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39A5C-B2F0-B41B-62E3-F10ABAFA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Imaging and Microscopy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05AE5-0579-657F-44E9-DCB0062E6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useful for biologist to acquire skills in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learning purposes I aimed:</a:t>
            </a:r>
          </a:p>
          <a:p>
            <a:pPr>
              <a:buFontTx/>
              <a:buChar char="-"/>
            </a:pPr>
            <a:r>
              <a:rPr lang="en-US" dirty="0"/>
              <a:t>simple and understandable code that I will be able to do, </a:t>
            </a:r>
          </a:p>
          <a:p>
            <a:pPr>
              <a:buFontTx/>
              <a:buChar char="-"/>
            </a:pPr>
            <a:r>
              <a:rPr lang="en-US" dirty="0"/>
              <a:t>to understand and make progress in learning Python.</a:t>
            </a:r>
          </a:p>
          <a:p>
            <a:pPr>
              <a:buFontTx/>
              <a:buChar char="-"/>
            </a:pPr>
            <a:r>
              <a:rPr lang="en-US" dirty="0"/>
              <a:t>Though I will still need further practice </a:t>
            </a:r>
          </a:p>
        </p:txBody>
      </p:sp>
    </p:spTree>
    <p:extLst>
      <p:ext uri="{BB962C8B-B14F-4D97-AF65-F5344CB8AC3E}">
        <p14:creationId xmlns:p14="http://schemas.microsoft.com/office/powerpoint/2010/main" val="44076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AA93-070E-A0C6-3C4C-EBBCB195F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9D7DD-8C56-A9C2-0CB0-8B5F1DDC71A7}"/>
              </a:ext>
            </a:extLst>
          </p:cNvPr>
          <p:cNvSpPr txBox="1"/>
          <p:nvPr/>
        </p:nvSpPr>
        <p:spPr>
          <a:xfrm>
            <a:off x="772357" y="1522040"/>
            <a:ext cx="108218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be able to contour round cells in the chosen image;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count contoured cells and give the output in numbers;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be able to implement these stages for any other microscopy images in the future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DCA52-02B4-6E2A-706A-F3EDFD8A1CD9}"/>
              </a:ext>
            </a:extLst>
          </p:cNvPr>
          <p:cNvSpPr txBox="1"/>
          <p:nvPr/>
        </p:nvSpPr>
        <p:spPr>
          <a:xfrm>
            <a:off x="971365" y="4429957"/>
            <a:ext cx="85935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-CV2 package;</a:t>
            </a:r>
          </a:p>
          <a:p>
            <a:r>
              <a:rPr lang="en-US" sz="2800" dirty="0"/>
              <a:t>-</a:t>
            </a:r>
            <a:r>
              <a:rPr lang="en-US" sz="2800" dirty="0" err="1"/>
              <a:t>Matplot</a:t>
            </a:r>
            <a:r>
              <a:rPr lang="en-US" sz="2800" dirty="0"/>
              <a:t> package;</a:t>
            </a:r>
          </a:p>
          <a:p>
            <a:r>
              <a:rPr lang="en-US" sz="2800" dirty="0"/>
              <a:t>-</a:t>
            </a:r>
            <a:r>
              <a:rPr lang="en-US" sz="2800" dirty="0" err="1"/>
              <a:t>Numpy</a:t>
            </a:r>
            <a:r>
              <a:rPr lang="en-US" sz="2800" dirty="0"/>
              <a:t>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FF80F4-3325-17AC-9500-B1DC742AE642}"/>
              </a:ext>
            </a:extLst>
          </p:cNvPr>
          <p:cNvSpPr txBox="1"/>
          <p:nvPr/>
        </p:nvSpPr>
        <p:spPr>
          <a:xfrm>
            <a:off x="838200" y="3520079"/>
            <a:ext cx="60945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Tools:</a:t>
            </a:r>
          </a:p>
        </p:txBody>
      </p:sp>
    </p:spTree>
    <p:extLst>
      <p:ext uri="{BB962C8B-B14F-4D97-AF65-F5344CB8AC3E}">
        <p14:creationId xmlns:p14="http://schemas.microsoft.com/office/powerpoint/2010/main" val="99381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FA6871-BD57-1F1C-5F37-5094E46D78E5}"/>
              </a:ext>
            </a:extLst>
          </p:cNvPr>
          <p:cNvSpPr txBox="1"/>
          <p:nvPr/>
        </p:nvSpPr>
        <p:spPr>
          <a:xfrm>
            <a:off x="457200" y="1598246"/>
            <a:ext cx="4412419" cy="3626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Original Image to process:</a:t>
            </a:r>
          </a:p>
        </p:txBody>
      </p:sp>
      <p:sp>
        <p:nvSpPr>
          <p:cNvPr id="1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A625E62-237E-9BC8-88E9-F9EFA6F11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926" y="1691653"/>
            <a:ext cx="5569864" cy="4596690"/>
          </a:xfrm>
          <a:prstGeom prst="rect">
            <a:avLst/>
          </a:prstGeom>
        </p:spPr>
      </p:pic>
      <p:sp>
        <p:nvSpPr>
          <p:cNvPr id="1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65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0B867-5694-DE53-C2A9-B6C330EF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7"/>
            <a:ext cx="10550025" cy="11829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Opening and turning grey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20D32FE-48B8-7B2D-87C2-C7B5ED360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775" y="2598947"/>
            <a:ext cx="10550025" cy="367734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# first we need to download packages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import cv2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import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numpy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as np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import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matplotlib.pyplot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plt</a:t>
            </a:r>
            <a:endParaRPr lang="en-US" altLang="en-US" dirty="0"/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#opening using cv2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RBC= cv2.imread('RBC.jpg’)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#turning into gray via cv2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highlight>
                  <a:srgbClr val="FFFF00"/>
                </a:highlight>
              </a:rPr>
              <a:t>cvtcolor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gray = cv2.cvtColor(RBC, cv2.COLOR_BGR2GRAY)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plt.imshow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(gray,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cmap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='gray');</a:t>
            </a:r>
          </a:p>
        </p:txBody>
      </p:sp>
      <p:sp>
        <p:nvSpPr>
          <p:cNvPr id="2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C544A-EF81-42C4-3A47-CE5AA9487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48" t="16317" r="25640" b="15262"/>
          <a:stretch/>
        </p:blipFill>
        <p:spPr>
          <a:xfrm>
            <a:off x="6698436" y="2288934"/>
            <a:ext cx="4473085" cy="38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79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2B82E3-0A2B-C9B1-70BB-18179E166380}"/>
              </a:ext>
            </a:extLst>
          </p:cNvPr>
          <p:cNvSpPr txBox="1"/>
          <p:nvPr/>
        </p:nvSpPr>
        <p:spPr>
          <a:xfrm>
            <a:off x="38072" y="496622"/>
            <a:ext cx="8010552" cy="11829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Blurring and Contouring: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C35C979-9CC0-9749-4DD5-EDC22CA06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71" y="2552627"/>
            <a:ext cx="7764684" cy="367734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#in order to detect </a:t>
            </a:r>
            <a:r>
              <a:rPr lang="en-US" altLang="en-US" dirty="0">
                <a:highlight>
                  <a:srgbClr val="FFFF00"/>
                </a:highlight>
              </a:rPr>
              <a:t>cells,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 we need to turn image into blur, this way we can avoid the noise around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#the </a:t>
            </a:r>
            <a:r>
              <a:rPr lang="en-US" altLang="en-US" dirty="0">
                <a:highlight>
                  <a:srgbClr val="FFFF00"/>
                </a:highlight>
              </a:rPr>
              <a:t>9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 to </a:t>
            </a:r>
            <a:r>
              <a:rPr lang="en-US" altLang="en-US" dirty="0">
                <a:highlight>
                  <a:srgbClr val="FFFF00"/>
                </a:highlight>
              </a:rPr>
              <a:t>9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 is kernel, that hover over whole picture, 0 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highlight>
                  <a:srgbClr val="FFFF00"/>
                </a:highlight>
              </a:rPr>
              <a:t>stdv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#the more you increase the size of kernel the more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highlight>
                  <a:srgbClr val="FFFF00"/>
                </a:highlight>
              </a:rPr>
              <a:t>blured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 image becomes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#I used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highlight>
                  <a:srgbClr val="FFFF00"/>
                </a:highlight>
              </a:rPr>
              <a:t>Gaussianblur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 method here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Gaussianblur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= cv2.GaussianBlur(gray, (</a:t>
            </a:r>
            <a:r>
              <a:rPr lang="en-US" altLang="en-US" dirty="0"/>
              <a:t>9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,9), 0)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plt.imshow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Gaussianblur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cmap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='gray');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#for detecting the edges Cany edge algorithm can be used in this case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# the blurred image should be used to avoid the noise around the desired round circles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#the 3 number is default, it is for finding edges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#lower and upper values are set to identify the edges, we can adjust it for our picture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contour = cv2.Canny(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Gaussianblur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 70, 160, 3)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plt.imshow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(contour,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cmap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='gray')</a:t>
            </a:r>
          </a:p>
        </p:txBody>
      </p:sp>
      <p:sp>
        <p:nvSpPr>
          <p:cNvPr id="1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FE661-255E-6A1C-14D0-43E59AD44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46" t="17303" r="24899" b="13355"/>
          <a:stretch/>
        </p:blipFill>
        <p:spPr>
          <a:xfrm>
            <a:off x="8241090" y="625430"/>
            <a:ext cx="3521454" cy="2931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5736A-7672-6D8B-BC7E-FF37CD2BF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78" t="18140" r="25313" b="13472"/>
          <a:stretch/>
        </p:blipFill>
        <p:spPr>
          <a:xfrm>
            <a:off x="8241090" y="3674794"/>
            <a:ext cx="3476626" cy="283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3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2B82E3-0A2B-C9B1-70BB-18179E166380}"/>
              </a:ext>
            </a:extLst>
          </p:cNvPr>
          <p:cNvSpPr txBox="1"/>
          <p:nvPr/>
        </p:nvSpPr>
        <p:spPr>
          <a:xfrm>
            <a:off x="803775" y="1106007"/>
            <a:ext cx="10550025" cy="11829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Dilation of contours and counting :</a:t>
            </a:r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6AE400-DB36-8DBC-5872-EC26A03D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50" y="2324595"/>
            <a:ext cx="8233775" cy="367734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#this can be used to have finished closed edges contour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#the more iterations are made the thicker are the contours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</a:rPr>
              <a:t>str_con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= cv2.dilate(contour, (1,1), iterations = 3)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</a:rPr>
              <a:t>plt.imshow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</a:rPr>
              <a:t>str_con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</a:rPr>
              <a:t>cmap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='gray')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#counting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#cv2.retr_external means counting only external edges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#cv2.chain_approx_none considering all contours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</a:rPr>
              <a:t>cnt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</a:rPr>
              <a:t>heirarchy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) = cv2.findContours(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</a:rPr>
              <a:t>str_con.copy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(), cv2.RETR_EXTERNAL, cv2.CHAIN_APPROX_NONE)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57AED-C749-8AA9-E331-E755FE0A8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49" t="18317" r="25781" b="13888"/>
          <a:stretch/>
        </p:blipFill>
        <p:spPr>
          <a:xfrm>
            <a:off x="7768187" y="2359540"/>
            <a:ext cx="4066809" cy="34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95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3DE58-3DD2-EB80-FF0B-971F073D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Labelling original Image with blue and displaying the counted cells: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E3D316-642A-6FE5-66D1-24154FB1F543}"/>
              </a:ext>
            </a:extLst>
          </p:cNvPr>
          <p:cNvSpPr txBox="1"/>
          <p:nvPr/>
        </p:nvSpPr>
        <p:spPr>
          <a:xfrm>
            <a:off x="838201" y="1912630"/>
            <a:ext cx="714375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# I wanted to contour cells with blue on original image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#convertation of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highlight>
                  <a:srgbClr val="FFFF00"/>
                </a:highlight>
              </a:rPr>
              <a:t>bgr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 to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highlight>
                  <a:srgbClr val="FFFF00"/>
                </a:highlight>
              </a:rPr>
              <a:t>rgb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highlight>
                  <a:srgbClr val="FFFF00"/>
                </a:highlight>
              </a:rPr>
              <a:t>matplot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 reads in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highlight>
                  <a:srgbClr val="FFFF00"/>
                </a:highlight>
              </a:rPr>
              <a:t>brg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, original is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highlight>
                  <a:srgbClr val="FFFF00"/>
                </a:highlight>
              </a:rPr>
              <a:t>rgb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RGB = cv2.cvtColor(RBC, cv2.COLOR_BGR2RGB)</a:t>
            </a:r>
          </a:p>
          <a:p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#first is our RGB image, then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highlight>
                  <a:srgbClr val="FFFF00"/>
                </a:highlight>
              </a:rPr>
              <a:t>cnt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 is contours, -1 means all contours, (0,0,255) means blue, the last is how thick is th</a:t>
            </a:r>
            <a:r>
              <a:rPr lang="en-US" altLang="en-US" sz="2000" dirty="0">
                <a:highlight>
                  <a:srgbClr val="FFFF00"/>
                </a:highlight>
              </a:rPr>
              <a:t>e line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cv2.drawContours(RGB,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</a:rPr>
              <a:t>cnt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, -1, (0, 0, 255), 1)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#final picture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</a:rPr>
              <a:t>plt.imshow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(RGB)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</a:rPr>
              <a:t>#</a:t>
            </a:r>
            <a:r>
              <a:rPr lang="en-US" altLang="en-US" sz="2000" dirty="0">
                <a:highlight>
                  <a:srgbClr val="FFFF00"/>
                </a:highlight>
              </a:rPr>
              <a:t>displaying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print('Round cells in the image: ',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</a:rPr>
              <a:t>len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</a:rPr>
              <a:t>cnt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</a:rPr>
              <a:t>plt.show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</a:b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FF81-0598-E8B1-5872-167A32768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3" t="17083" r="25547" b="14583"/>
          <a:stretch/>
        </p:blipFill>
        <p:spPr>
          <a:xfrm>
            <a:off x="7981951" y="1747837"/>
            <a:ext cx="4045723" cy="3362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4C1A9A-68C0-4B47-0EF2-B1CB67FD82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6" t="64626" r="75548" b="31667"/>
          <a:stretch/>
        </p:blipFill>
        <p:spPr>
          <a:xfrm>
            <a:off x="7272770" y="5457825"/>
            <a:ext cx="4919230" cy="5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10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39F35-025A-96CB-8214-8833BA48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041" y="263780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 for attention!</a:t>
            </a:r>
            <a:br>
              <a:rPr lang="en-US" dirty="0"/>
            </a:br>
            <a:r>
              <a:rPr lang="en-US" dirty="0"/>
              <a:t>Good luck in preparations</a:t>
            </a:r>
          </a:p>
        </p:txBody>
      </p:sp>
    </p:spTree>
    <p:extLst>
      <p:ext uri="{BB962C8B-B14F-4D97-AF65-F5344CB8AC3E}">
        <p14:creationId xmlns:p14="http://schemas.microsoft.com/office/powerpoint/2010/main" val="98294684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AnalogousFromRegularSeed_2SEEDS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667</Words>
  <Application>Microsoft Office PowerPoint</Application>
  <PresentationFormat>Widescreen</PresentationFormat>
  <Paragraphs>35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Univers</vt:lpstr>
      <vt:lpstr>GradientVTI</vt:lpstr>
      <vt:lpstr>red blood celLS (RBC)  counting code  via imaging tools</vt:lpstr>
      <vt:lpstr>Imaging and Microscopy</vt:lpstr>
      <vt:lpstr>Goals:</vt:lpstr>
      <vt:lpstr>PowerPoint Presentation</vt:lpstr>
      <vt:lpstr>Opening and turning grey:</vt:lpstr>
      <vt:lpstr>PowerPoint Presentation</vt:lpstr>
      <vt:lpstr>PowerPoint Presentation</vt:lpstr>
      <vt:lpstr>Labelling original Image with blue and displaying the counted cells:</vt:lpstr>
      <vt:lpstr>Thank you for attention! Good luck in preparations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 counting using python</dc:title>
  <dc:creator>Shynar Tyutenova</dc:creator>
  <cp:lastModifiedBy>Shynar Tyutenova</cp:lastModifiedBy>
  <cp:revision>16</cp:revision>
  <dcterms:created xsi:type="dcterms:W3CDTF">2022-04-25T13:09:24Z</dcterms:created>
  <dcterms:modified xsi:type="dcterms:W3CDTF">2022-05-09T15:01:28Z</dcterms:modified>
</cp:coreProperties>
</file>